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66" r:id="rId6"/>
    <p:sldId id="256" r:id="rId7"/>
    <p:sldId id="264" r:id="rId8"/>
    <p:sldId id="257" r:id="rId9"/>
    <p:sldId id="258" r:id="rId10"/>
    <p:sldId id="259" r:id="rId11"/>
    <p:sldId id="260" r:id="rId12"/>
    <p:sldId id="261" r:id="rId13"/>
    <p:sldId id="262" r:id="rId14"/>
    <p:sldId id="263" r:id="rId15"/>
    <p:sldId id="26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nd Olivier" initials="GO" lastIdx="1" clrIdx="0">
    <p:extLst>
      <p:ext uri="{19B8F6BF-5375-455C-9EA6-DF929625EA0E}">
        <p15:presenceInfo xmlns:p15="http://schemas.microsoft.com/office/powerpoint/2012/main" userId="S-1-5-21-4037998928-318183558-1227690393-77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43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80421" autoAdjust="0"/>
  </p:normalViewPr>
  <p:slideViewPr>
    <p:cSldViewPr snapToGrid="0">
      <p:cViewPr varScale="1">
        <p:scale>
          <a:sx n="64" d="100"/>
          <a:sy n="64" d="100"/>
        </p:scale>
        <p:origin x="6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9E291-6E3A-4754-BEA5-E7A7AE9B6C61}" type="datetimeFigureOut">
              <a:rPr lang="fr-CH" smtClean="0"/>
              <a:t>10.11.2019</a:t>
            </a:fld>
            <a:endParaRPr lang="fr-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4E84F-1BB4-4932-A4DF-387E59F6A469}" type="slidenum">
              <a:rPr lang="fr-CH" smtClean="0"/>
              <a:t>‹Nr.›</a:t>
            </a:fld>
            <a:endParaRPr lang="fr-CH"/>
          </a:p>
        </p:txBody>
      </p:sp>
    </p:spTree>
    <p:extLst>
      <p:ext uri="{BB962C8B-B14F-4D97-AF65-F5344CB8AC3E}">
        <p14:creationId xmlns:p14="http://schemas.microsoft.com/office/powerpoint/2010/main" val="34661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4.png"/><Relationship Id="rId4" Type="http://schemas.openxmlformats.org/officeDocument/2006/relationships/image" Target="../media/image8.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229769"/>
            <a:ext cx="9144000" cy="1731169"/>
          </a:xfrm>
        </p:spPr>
        <p:txBody>
          <a:bodyPr anchor="b"/>
          <a:lstStyle>
            <a:lvl1pPr algn="ctr">
              <a:defRPr sz="6000">
                <a:latin typeface="Arial" panose="020B0604020202020204" pitchFamily="34" charset="0"/>
                <a:cs typeface="Arial" panose="020B0604020202020204" pitchFamily="34" charset="0"/>
              </a:defRPr>
            </a:lvl1pPr>
          </a:lstStyle>
          <a:p>
            <a:r>
              <a:rPr lang="de-DE"/>
              <a:t>Titelmasterformat durch Klicken bearbeiten</a:t>
            </a:r>
            <a:endParaRPr lang="fr-CH" dirty="0"/>
          </a:p>
        </p:txBody>
      </p:sp>
      <p:sp>
        <p:nvSpPr>
          <p:cNvPr id="3" name="Sous-titre 2"/>
          <p:cNvSpPr>
            <a:spLocks noGrp="1"/>
          </p:cNvSpPr>
          <p:nvPr>
            <p:ph type="subTitle" idx="1"/>
          </p:nvPr>
        </p:nvSpPr>
        <p:spPr>
          <a:xfrm>
            <a:off x="1524000" y="405301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fr-CH" dirty="0"/>
          </a:p>
        </p:txBody>
      </p:sp>
      <p:sp>
        <p:nvSpPr>
          <p:cNvPr id="4" name="Espace réservé de la date 3"/>
          <p:cNvSpPr>
            <a:spLocks noGrp="1"/>
          </p:cNvSpPr>
          <p:nvPr>
            <p:ph type="dt" sz="half" idx="10"/>
          </p:nvPr>
        </p:nvSpPr>
        <p:spPr>
          <a:xfrm>
            <a:off x="8455146" y="6276685"/>
            <a:ext cx="2743200" cy="365125"/>
          </a:xfrm>
        </p:spPr>
        <p:txBody>
          <a:bodyPr/>
          <a:lstStyle>
            <a:lvl1pPr algn="r">
              <a:defRPr>
                <a:latin typeface="Arial" panose="020B0604020202020204" pitchFamily="34" charset="0"/>
                <a:cs typeface="Arial" panose="020B0604020202020204" pitchFamily="34" charset="0"/>
              </a:defRPr>
            </a:lvl1pPr>
          </a:lstStyle>
          <a:p>
            <a:endParaRPr lang="fr-CH"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9209" y="363723"/>
            <a:ext cx="1667648" cy="461935"/>
          </a:xfrm>
          <a:prstGeom prst="rect">
            <a:avLst/>
          </a:prstGeom>
        </p:spPr>
      </p:pic>
      <p:pic>
        <p:nvPicPr>
          <p:cNvPr id="8" name="Image 7" descr="HESSO-instit-pantone+and Art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86842" y="341660"/>
            <a:ext cx="1482154" cy="762688"/>
          </a:xfrm>
          <a:prstGeom prst="rect">
            <a:avLst/>
          </a:prstGeom>
          <a:noFill/>
          <a:ln>
            <a:noFill/>
          </a:ln>
        </p:spPr>
      </p:pic>
      <p:pic>
        <p:nvPicPr>
          <p:cNvPr id="9" name="Imag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48724" y="341660"/>
            <a:ext cx="1495662" cy="708661"/>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210972" y="348896"/>
            <a:ext cx="1627128" cy="375491"/>
          </a:xfrm>
          <a:prstGeom prst="rect">
            <a:avLst/>
          </a:prstGeom>
        </p:spPr>
      </p:pic>
      <p:pic>
        <p:nvPicPr>
          <p:cNvPr id="11" name="Imag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398808" y="362122"/>
            <a:ext cx="1418222" cy="661837"/>
          </a:xfrm>
          <a:prstGeom prst="rect">
            <a:avLst/>
          </a:prstGeom>
        </p:spPr>
      </p:pic>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394482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4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3504"/>
            <a:ext cx="10515600" cy="685165"/>
          </a:xfrm>
        </p:spPr>
        <p:txBody>
          <a:bodyPr>
            <a:normAutofit/>
          </a:bodyPr>
          <a:lstStyle>
            <a:lvl1pPr>
              <a:defRPr sz="4000" b="0">
                <a:solidFill>
                  <a:schemeClr val="accent5">
                    <a:lumMod val="50000"/>
                  </a:schemeClr>
                </a:solidFill>
                <a:latin typeface="Arial" panose="020B0604020202020204" pitchFamily="34" charset="0"/>
                <a:cs typeface="Arial" panose="020B0604020202020204" pitchFamily="34" charset="0"/>
              </a:defRPr>
            </a:lvl1pPr>
          </a:lstStyle>
          <a:p>
            <a:r>
              <a:rPr lang="de-DE"/>
              <a:t>Titelmasterformat durch Klicken bearbeiten</a:t>
            </a:r>
            <a:endParaRPr lang="fr-CH" dirty="0"/>
          </a:p>
        </p:txBody>
      </p:sp>
      <p:sp>
        <p:nvSpPr>
          <p:cNvPr id="3" name="Espace réservé du contenu 2"/>
          <p:cNvSpPr>
            <a:spLocks noGrp="1"/>
          </p:cNvSpPr>
          <p:nvPr>
            <p:ph idx="1"/>
          </p:nvPr>
        </p:nvSpPr>
        <p:spPr>
          <a:xfrm>
            <a:off x="838200" y="1614672"/>
            <a:ext cx="10515600"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pic>
        <p:nvPicPr>
          <p:cNvPr id="7" name="Image 6"/>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8" name="Image 7"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9" name="Image 8"/>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0" name="Image 9"/>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1" name="Image 10"/>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2" name="ZoneTexte 11"/>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a:solidFill>
                  <a:srgbClr val="143350"/>
                </a:solidFill>
                <a:latin typeface="Arial" panose="020B0604020202020204" pitchFamily="34" charset="0"/>
                <a:cs typeface="Arial" panose="020B0604020202020204" pitchFamily="34" charset="0"/>
              </a:rPr>
              <a:t>#Career</a:t>
            </a:r>
            <a:r>
              <a:rPr lang="fr-CH" sz="1400" b="1" i="0" kern="1200" spc="10" baseline="0" dirty="0">
                <a:solidFill>
                  <a:srgbClr val="143350"/>
                </a:solidFill>
                <a:latin typeface="Arial" panose="020B0604020202020204" pitchFamily="34" charset="0"/>
                <a:cs typeface="Arial" panose="020B0604020202020204" pitchFamily="34" charset="0"/>
              </a:rPr>
              <a:t>2</a:t>
            </a:r>
            <a:r>
              <a:rPr lang="fr-CH" sz="1400" b="1" i="1" kern="1200" spc="30" baseline="0" dirty="0">
                <a:solidFill>
                  <a:srgbClr val="143350"/>
                </a:solidFill>
                <a:latin typeface="Arial" panose="020B0604020202020204" pitchFamily="34" charset="0"/>
                <a:cs typeface="Arial" panose="020B0604020202020204" pitchFamily="34" charset="0"/>
              </a:rPr>
              <a:t>S</a:t>
            </a:r>
            <a:r>
              <a:rPr lang="fr-CH" sz="1400" b="1" kern="1200" spc="0" baseline="0" dirty="0">
                <a:solidFill>
                  <a:srgbClr val="143350"/>
                </a:solidFill>
                <a:latin typeface="Arial" panose="020B0604020202020204" pitchFamily="34" charset="0"/>
                <a:cs typeface="Arial" panose="020B0604020202020204" pitchFamily="34" charset="0"/>
              </a:rPr>
              <a:t>ocialWork</a:t>
            </a:r>
          </a:p>
        </p:txBody>
      </p:sp>
      <p:pic>
        <p:nvPicPr>
          <p:cNvPr id="14" name="Image 1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821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644400"/>
            <a:ext cx="614045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de-DE"/>
              <a:t>Titelmasterformat durch Klicken bearbeiten</a:t>
            </a:r>
            <a:endParaRPr lang="fr-CH" dirty="0"/>
          </a:p>
        </p:txBody>
      </p:sp>
      <p:sp>
        <p:nvSpPr>
          <p:cNvPr id="3" name="Espace réservé du contenu 2"/>
          <p:cNvSpPr>
            <a:spLocks noGrp="1"/>
          </p:cNvSpPr>
          <p:nvPr>
            <p:ph idx="1"/>
          </p:nvPr>
        </p:nvSpPr>
        <p:spPr>
          <a:xfrm>
            <a:off x="838200" y="1616400"/>
            <a:ext cx="6140450" cy="437974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12" name="Espace réservé du contenu 2"/>
          <p:cNvSpPr>
            <a:spLocks noGrp="1"/>
          </p:cNvSpPr>
          <p:nvPr>
            <p:ph idx="13"/>
          </p:nvPr>
        </p:nvSpPr>
        <p:spPr>
          <a:xfrm>
            <a:off x="7213326" y="644400"/>
            <a:ext cx="4140474" cy="531444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pic>
        <p:nvPicPr>
          <p:cNvPr id="14" name="Image 13"/>
          <p:cNvPicPr/>
          <p:nvPr userDrawn="1"/>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5" name="Image 14" descr="HESSO-instit-pantone+and Arts"/>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6" name="Image 15"/>
          <p:cNvPicPr/>
          <p:nvPr userDrawn="1"/>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7" name="Image 16"/>
          <p:cNvPicPr/>
          <p:nvPr userDrawn="1"/>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8" name="Image 17"/>
          <p:cNvPicPr/>
          <p:nvPr userDrawn="1"/>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19" name="ZoneTexte 18"/>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a:solidFill>
                  <a:srgbClr val="143350"/>
                </a:solidFill>
                <a:latin typeface="Arial" panose="020B0604020202020204" pitchFamily="34" charset="0"/>
                <a:cs typeface="Arial" panose="020B0604020202020204" pitchFamily="34" charset="0"/>
              </a:rPr>
              <a:t>#Career</a:t>
            </a:r>
            <a:r>
              <a:rPr lang="fr-CH" sz="1400" b="1" i="0" kern="1200" spc="10" baseline="0" dirty="0">
                <a:solidFill>
                  <a:srgbClr val="143350"/>
                </a:solidFill>
                <a:latin typeface="Arial" panose="020B0604020202020204" pitchFamily="34" charset="0"/>
                <a:cs typeface="Arial" panose="020B0604020202020204" pitchFamily="34" charset="0"/>
              </a:rPr>
              <a:t>2</a:t>
            </a:r>
            <a:r>
              <a:rPr lang="fr-CH" sz="1400" b="1" i="1" kern="1200" spc="30" baseline="0" dirty="0">
                <a:solidFill>
                  <a:srgbClr val="143350"/>
                </a:solidFill>
                <a:latin typeface="Arial" panose="020B0604020202020204" pitchFamily="34" charset="0"/>
                <a:cs typeface="Arial" panose="020B0604020202020204" pitchFamily="34" charset="0"/>
              </a:rPr>
              <a:t>S</a:t>
            </a:r>
            <a:r>
              <a:rPr lang="fr-CH" sz="1400" b="1" kern="1200" spc="0" baseline="0" dirty="0">
                <a:solidFill>
                  <a:srgbClr val="143350"/>
                </a:solidFill>
                <a:latin typeface="Arial" panose="020B0604020202020204" pitchFamily="34" charset="0"/>
                <a:cs typeface="Arial" panose="020B0604020202020204" pitchFamily="34" charset="0"/>
              </a:rPr>
              <a:t>ocialWork</a:t>
            </a:r>
          </a:p>
        </p:txBody>
      </p:sp>
      <p:pic>
        <p:nvPicPr>
          <p:cNvPr id="13" name="Image 1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125560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16400"/>
            <a:ext cx="5146141"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sp>
        <p:nvSpPr>
          <p:cNvPr id="12" name="Espace réservé du contenu 2"/>
          <p:cNvSpPr>
            <a:spLocks noGrp="1"/>
          </p:cNvSpPr>
          <p:nvPr>
            <p:ph idx="13"/>
          </p:nvPr>
        </p:nvSpPr>
        <p:spPr>
          <a:xfrm>
            <a:off x="6089964" y="1617353"/>
            <a:ext cx="5263836" cy="401955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fr-CH" dirty="0"/>
          </a:p>
        </p:txBody>
      </p:sp>
      <p:pic>
        <p:nvPicPr>
          <p:cNvPr id="13" name="Image 12"/>
          <p:cNvPicPr/>
          <p:nvPr/>
        </p:nvPicPr>
        <p:blipFill>
          <a:blip r:embed="rId2">
            <a:extLst>
              <a:ext uri="{28A0092B-C50C-407E-A947-70E740481C1C}">
                <a14:useLocalDpi xmlns:a14="http://schemas.microsoft.com/office/drawing/2010/main" val="0"/>
              </a:ext>
            </a:extLst>
          </a:blip>
          <a:stretch>
            <a:fillRect/>
          </a:stretch>
        </p:blipFill>
        <p:spPr>
          <a:xfrm>
            <a:off x="5016774" y="6248763"/>
            <a:ext cx="1026319" cy="259635"/>
          </a:xfrm>
          <a:prstGeom prst="rect">
            <a:avLst/>
          </a:prstGeom>
        </p:spPr>
      </p:pic>
      <p:pic>
        <p:nvPicPr>
          <p:cNvPr id="14" name="Image 13" descr="HESSO-instit-pantone+and Art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235" y="6226700"/>
            <a:ext cx="912160" cy="428676"/>
          </a:xfrm>
          <a:prstGeom prst="rect">
            <a:avLst/>
          </a:prstGeom>
          <a:noFill/>
          <a:ln>
            <a:noFill/>
          </a:ln>
        </p:spPr>
      </p:pic>
      <p:pic>
        <p:nvPicPr>
          <p:cNvPr id="15" name="Image 14"/>
          <p:cNvPicPr/>
          <p:nvPr/>
        </p:nvPicPr>
        <p:blipFill>
          <a:blip r:embed="rId4" cstate="print">
            <a:extLst>
              <a:ext uri="{28A0092B-C50C-407E-A947-70E740481C1C}">
                <a14:useLocalDpi xmlns:a14="http://schemas.microsoft.com/office/drawing/2010/main" val="0"/>
              </a:ext>
            </a:extLst>
          </a:blip>
          <a:stretch>
            <a:fillRect/>
          </a:stretch>
        </p:blipFill>
        <p:spPr>
          <a:xfrm>
            <a:off x="7759974" y="6223514"/>
            <a:ext cx="920473" cy="398310"/>
          </a:xfrm>
          <a:prstGeom prst="rect">
            <a:avLst/>
          </a:prstGeom>
        </p:spPr>
      </p:pic>
      <p:pic>
        <p:nvPicPr>
          <p:cNvPr id="16" name="Image 15"/>
          <p:cNvPicPr/>
          <p:nvPr/>
        </p:nvPicPr>
        <p:blipFill>
          <a:blip r:embed="rId5">
            <a:extLst>
              <a:ext uri="{28A0092B-C50C-407E-A947-70E740481C1C}">
                <a14:useLocalDpi xmlns:a14="http://schemas.microsoft.com/office/drawing/2010/main" val="0"/>
              </a:ext>
            </a:extLst>
          </a:blip>
          <a:stretch>
            <a:fillRect/>
          </a:stretch>
        </p:blipFill>
        <p:spPr>
          <a:xfrm>
            <a:off x="9080026" y="6243266"/>
            <a:ext cx="1001381" cy="211048"/>
          </a:xfrm>
          <a:prstGeom prst="rect">
            <a:avLst/>
          </a:prstGeom>
        </p:spPr>
      </p:pic>
      <p:pic>
        <p:nvPicPr>
          <p:cNvPr id="17" name="Image 16"/>
          <p:cNvPicPr/>
          <p:nvPr/>
        </p:nvPicPr>
        <p:blipFill>
          <a:blip r:embed="rId6" cstate="print">
            <a:extLst>
              <a:ext uri="{28A0092B-C50C-407E-A947-70E740481C1C}">
                <a14:useLocalDpi xmlns:a14="http://schemas.microsoft.com/office/drawing/2010/main" val="0"/>
              </a:ext>
            </a:extLst>
          </a:blip>
          <a:stretch>
            <a:fillRect/>
          </a:stretch>
        </p:blipFill>
        <p:spPr>
          <a:xfrm>
            <a:off x="10480986" y="6235337"/>
            <a:ext cx="872814" cy="371992"/>
          </a:xfrm>
          <a:prstGeom prst="rect">
            <a:avLst/>
          </a:prstGeom>
        </p:spPr>
      </p:pic>
      <p:sp>
        <p:nvSpPr>
          <p:cNvPr id="20" name="Titre 1"/>
          <p:cNvSpPr>
            <a:spLocks noGrp="1"/>
          </p:cNvSpPr>
          <p:nvPr>
            <p:ph type="title"/>
          </p:nvPr>
        </p:nvSpPr>
        <p:spPr>
          <a:xfrm>
            <a:off x="838200" y="643504"/>
            <a:ext cx="10515600" cy="685165"/>
          </a:xfrm>
        </p:spPr>
        <p:txBody>
          <a:bodyPr>
            <a:normAutofit/>
          </a:bodyPr>
          <a:lstStyle>
            <a:lvl1pPr>
              <a:defRPr sz="4000">
                <a:solidFill>
                  <a:schemeClr val="accent5">
                    <a:lumMod val="50000"/>
                  </a:schemeClr>
                </a:solidFill>
                <a:latin typeface="Arial" panose="020B0604020202020204" pitchFamily="34" charset="0"/>
                <a:cs typeface="Arial" panose="020B0604020202020204" pitchFamily="34" charset="0"/>
              </a:defRPr>
            </a:lvl1pPr>
          </a:lstStyle>
          <a:p>
            <a:r>
              <a:rPr lang="de-DE"/>
              <a:t>Titelmasterformat durch Klicken bearbeiten</a:t>
            </a:r>
            <a:endParaRPr lang="fr-CH" dirty="0"/>
          </a:p>
        </p:txBody>
      </p:sp>
      <p:sp>
        <p:nvSpPr>
          <p:cNvPr id="18" name="ZoneTexte 17"/>
          <p:cNvSpPr txBox="1"/>
          <p:nvPr userDrawn="1"/>
        </p:nvSpPr>
        <p:spPr>
          <a:xfrm>
            <a:off x="838200" y="285990"/>
            <a:ext cx="3910782" cy="307777"/>
          </a:xfrm>
          <a:prstGeom prst="rect">
            <a:avLst/>
          </a:prstGeom>
          <a:noFill/>
        </p:spPr>
        <p:txBody>
          <a:bodyPr wrap="square" rtlCol="0" anchor="b">
            <a:spAutoFit/>
          </a:bodyPr>
          <a:lstStyle/>
          <a:p>
            <a:r>
              <a:rPr lang="fr-CH" sz="1400" b="1" kern="1200" spc="0" baseline="0" dirty="0">
                <a:solidFill>
                  <a:srgbClr val="143350"/>
                </a:solidFill>
                <a:latin typeface="Arial" panose="020B0604020202020204" pitchFamily="34" charset="0"/>
                <a:cs typeface="Arial" panose="020B0604020202020204" pitchFamily="34" charset="0"/>
              </a:rPr>
              <a:t>#Career</a:t>
            </a:r>
            <a:r>
              <a:rPr lang="fr-CH" sz="1400" b="1" i="0" kern="1200" spc="10" baseline="0" dirty="0">
                <a:solidFill>
                  <a:srgbClr val="143350"/>
                </a:solidFill>
                <a:latin typeface="Arial" panose="020B0604020202020204" pitchFamily="34" charset="0"/>
                <a:cs typeface="Arial" panose="020B0604020202020204" pitchFamily="34" charset="0"/>
              </a:rPr>
              <a:t>2</a:t>
            </a:r>
            <a:r>
              <a:rPr lang="fr-CH" sz="1400" b="1" i="1" kern="1200" spc="30" baseline="0" dirty="0">
                <a:solidFill>
                  <a:srgbClr val="143350"/>
                </a:solidFill>
                <a:latin typeface="Arial" panose="020B0604020202020204" pitchFamily="34" charset="0"/>
                <a:cs typeface="Arial" panose="020B0604020202020204" pitchFamily="34" charset="0"/>
              </a:rPr>
              <a:t>S</a:t>
            </a:r>
            <a:r>
              <a:rPr lang="fr-CH" sz="1400" b="1" kern="1200" spc="0" baseline="0" dirty="0">
                <a:solidFill>
                  <a:srgbClr val="143350"/>
                </a:solidFill>
                <a:latin typeface="Arial" panose="020B0604020202020204" pitchFamily="34" charset="0"/>
                <a:cs typeface="Arial" panose="020B0604020202020204" pitchFamily="34" charset="0"/>
              </a:rPr>
              <a:t>ocialWork</a:t>
            </a:r>
          </a:p>
        </p:txBody>
      </p:sp>
      <p:pic>
        <p:nvPicPr>
          <p:cNvPr id="21" name="Imag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19362" y="6060497"/>
            <a:ext cx="1410452" cy="797503"/>
          </a:xfrm>
          <a:prstGeom prst="rect">
            <a:avLst/>
          </a:prstGeom>
        </p:spPr>
      </p:pic>
    </p:spTree>
    <p:extLst>
      <p:ext uri="{BB962C8B-B14F-4D97-AF65-F5344CB8AC3E}">
        <p14:creationId xmlns:p14="http://schemas.microsoft.com/office/powerpoint/2010/main" val="2657688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52250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fr-CH"/>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fr-CH"/>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1A01E0D-BF29-4629-A93C-D5D24873B420}" type="slidenum">
              <a:rPr lang="fr-CH" smtClean="0"/>
              <a:pPr/>
              <a:t>‹Nr.›</a:t>
            </a:fld>
            <a:endParaRPr lang="fr-CH"/>
          </a:p>
        </p:txBody>
      </p:sp>
    </p:spTree>
    <p:extLst>
      <p:ext uri="{BB962C8B-B14F-4D97-AF65-F5344CB8AC3E}">
        <p14:creationId xmlns:p14="http://schemas.microsoft.com/office/powerpoint/2010/main" val="124616278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1"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76EA7E-41FB-4E5D-B01B-5AA8DB06E50D}"/>
              </a:ext>
            </a:extLst>
          </p:cNvPr>
          <p:cNvSpPr>
            <a:spLocks noGrp="1"/>
          </p:cNvSpPr>
          <p:nvPr>
            <p:ph type="title"/>
          </p:nvPr>
        </p:nvSpPr>
        <p:spPr/>
        <p:txBody>
          <a:bodyPr/>
          <a:lstStyle/>
          <a:p>
            <a:endParaRPr lang="de-CH" dirty="0"/>
          </a:p>
        </p:txBody>
      </p:sp>
      <p:sp>
        <p:nvSpPr>
          <p:cNvPr id="3" name="Inhaltsplatzhalter 2">
            <a:extLst>
              <a:ext uri="{FF2B5EF4-FFF2-40B4-BE49-F238E27FC236}">
                <a16:creationId xmlns:a16="http://schemas.microsoft.com/office/drawing/2014/main" id="{DDFAFAA3-9265-47AD-96C2-D4791837C824}"/>
              </a:ext>
            </a:extLst>
          </p:cNvPr>
          <p:cNvSpPr>
            <a:spLocks noGrp="1"/>
          </p:cNvSpPr>
          <p:nvPr>
            <p:ph idx="1"/>
          </p:nvPr>
        </p:nvSpPr>
        <p:spPr/>
        <p:txBody>
          <a:bodyPr/>
          <a:lstStyle/>
          <a:p>
            <a:pPr marL="0" indent="0">
              <a:buNone/>
            </a:pPr>
            <a:endParaRPr lang="de-CH" dirty="0"/>
          </a:p>
        </p:txBody>
      </p:sp>
      <p:pic>
        <p:nvPicPr>
          <p:cNvPr id="5" name="Grafik 4">
            <a:extLst>
              <a:ext uri="{FF2B5EF4-FFF2-40B4-BE49-F238E27FC236}">
                <a16:creationId xmlns:a16="http://schemas.microsoft.com/office/drawing/2014/main" id="{F2001E4D-A64C-4DC2-A925-45FDF4926CD3}"/>
              </a:ext>
            </a:extLst>
          </p:cNvPr>
          <p:cNvPicPr>
            <a:picLocks noChangeAspect="1"/>
          </p:cNvPicPr>
          <p:nvPr/>
        </p:nvPicPr>
        <p:blipFill>
          <a:blip r:embed="rId2"/>
          <a:stretch>
            <a:fillRect/>
          </a:stretch>
        </p:blipFill>
        <p:spPr>
          <a:xfrm>
            <a:off x="9312965" y="113373"/>
            <a:ext cx="2040835" cy="1066609"/>
          </a:xfrm>
          <a:prstGeom prst="rect">
            <a:avLst/>
          </a:prstGeom>
        </p:spPr>
      </p:pic>
    </p:spTree>
    <p:extLst>
      <p:ext uri="{BB962C8B-B14F-4D97-AF65-F5344CB8AC3E}">
        <p14:creationId xmlns:p14="http://schemas.microsoft.com/office/powerpoint/2010/main" val="232050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err="1"/>
              <a:t>Win-Win</a:t>
            </a:r>
            <a:r>
              <a:rPr lang="de-CH" sz="3200" dirty="0"/>
              <a:t> (WN, GK)</a:t>
            </a:r>
          </a:p>
        </p:txBody>
      </p:sp>
      <p:sp>
        <p:nvSpPr>
          <p:cNvPr id="3" name="Inhaltsplatzhalter 2"/>
          <p:cNvSpPr>
            <a:spLocks noGrp="1"/>
          </p:cNvSpPr>
          <p:nvPr>
            <p:ph idx="1"/>
          </p:nvPr>
        </p:nvSpPr>
        <p:spPr/>
        <p:txBody>
          <a:bodyPr>
            <a:normAutofit/>
          </a:bodyPr>
          <a:lstStyle/>
          <a:p>
            <a:pPr lvl="0">
              <a:buFont typeface="Wingdings" panose="05000000000000000000" pitchFamily="2" charset="2"/>
              <a:buChar char="§"/>
            </a:pPr>
            <a:r>
              <a:rPr lang="de-CH" sz="1600" dirty="0"/>
              <a:t>Fachliche, persönliche Bereicherung für die Institution. </a:t>
            </a:r>
          </a:p>
          <a:p>
            <a:pPr>
              <a:buFont typeface="Wingdings" panose="05000000000000000000" pitchFamily="2" charset="2"/>
              <a:buChar char="§"/>
            </a:pPr>
            <a:r>
              <a:rPr lang="de-CH" sz="1600" dirty="0"/>
              <a:t>Einen „Teil“ der Fachhochschule als Ansprechperson in der Institution zu haben, ermöglicht neue Inputs, neue Sichtweisen, neue Fragen, kritischer Blick.</a:t>
            </a:r>
          </a:p>
          <a:p>
            <a:pPr lvl="0">
              <a:buFont typeface="Wingdings" panose="05000000000000000000" pitchFamily="2" charset="2"/>
              <a:buChar char="§"/>
            </a:pPr>
            <a:r>
              <a:rPr lang="de-CH" sz="1600" dirty="0"/>
              <a:t>Eröffnet Kontakte, Kooperationen, Netzwerk zur FHNW</a:t>
            </a:r>
          </a:p>
          <a:p>
            <a:pPr lvl="0">
              <a:buFont typeface="Wingdings" panose="05000000000000000000" pitchFamily="2" charset="2"/>
              <a:buChar char="§"/>
            </a:pPr>
            <a:r>
              <a:rPr lang="de-CH" sz="1600" dirty="0"/>
              <a:t>Innovationspotential für die Institution</a:t>
            </a:r>
          </a:p>
          <a:p>
            <a:pPr lvl="0">
              <a:buFont typeface="Wingdings" panose="05000000000000000000" pitchFamily="2" charset="2"/>
              <a:buChar char="§"/>
            </a:pPr>
            <a:r>
              <a:rPr lang="de-CH" sz="1600" dirty="0"/>
              <a:t>Wichtig, dass „C2SW-Person“ nebst der täglichen Praxisarbeit, eine konkrete Aufgabe hat, in ein Projekt integriert ist, sich mit einer Fragestellung auseinandersetzt und soweit als möglich in die gesamte Institution Einblick hat, um Zusammenhänge zu erkennen. „C2SW-Person“ kann auf „Blinde Flecken“, auf Innovationspotential, auf zu entwickelnde Aspekte, auf Positives und Schwieriges hinweisen.</a:t>
            </a:r>
          </a:p>
          <a:p>
            <a:pPr lvl="0">
              <a:buFont typeface="Wingdings" panose="05000000000000000000" pitchFamily="2" charset="2"/>
              <a:buChar char="§"/>
            </a:pPr>
            <a:r>
              <a:rPr lang="de-CH" sz="1600" dirty="0"/>
              <a:t>Die Rolle der „C2SW-Person“ soll von Anfang für alle klar sein. Rollendefinition: Mitwirkend und Beobachtend im Sinne von reflexiv, diagnostisch, kritisch, urteilsfähig…. Die Institution kann diese Beobachtungen und Urteile aus der Distanz nutzen, um das Selbstbild zu spiegeln, zu reflektieren und zu relativieren.</a:t>
            </a:r>
          </a:p>
          <a:p>
            <a:pPr>
              <a:buFont typeface="Wingdings" panose="05000000000000000000" pitchFamily="2" charset="2"/>
              <a:buChar char="§"/>
            </a:pPr>
            <a:r>
              <a:rPr lang="de-DE" sz="1600" dirty="0"/>
              <a:t>Zeitdauer 1 Jahr war sehr gut. </a:t>
            </a:r>
            <a:r>
              <a:rPr lang="de-DE" sz="1600" dirty="0" err="1"/>
              <a:t>Regelmässiges</a:t>
            </a:r>
            <a:r>
              <a:rPr lang="de-DE" sz="1600" dirty="0"/>
              <a:t> in der Institution sein, wöchentlich, mind. alle zwei Wochen, ist für die Institution, für die MA, für Kinder/Jugendliche wichtig (Kennen lernen, Beziehung, Vertrauen).</a:t>
            </a:r>
            <a:endParaRPr lang="de-CH" sz="1600" dirty="0"/>
          </a:p>
        </p:txBody>
      </p:sp>
    </p:spTree>
    <p:extLst>
      <p:ext uri="{BB962C8B-B14F-4D97-AF65-F5344CB8AC3E}">
        <p14:creationId xmlns:p14="http://schemas.microsoft.com/office/powerpoint/2010/main" val="186366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Die Erfahrung mit C2SW  (WN, GK)</a:t>
            </a:r>
          </a:p>
        </p:txBody>
      </p:sp>
      <p:sp>
        <p:nvSpPr>
          <p:cNvPr id="3" name="Inhaltsplatzhalter 2"/>
          <p:cNvSpPr>
            <a:spLocks noGrp="1"/>
          </p:cNvSpPr>
          <p:nvPr>
            <p:ph idx="1"/>
          </p:nvPr>
        </p:nvSpPr>
        <p:spPr/>
        <p:txBody>
          <a:bodyPr/>
          <a:lstStyle/>
          <a:p>
            <a:pPr lvl="0">
              <a:buFont typeface="Wingdings" panose="05000000000000000000" pitchFamily="2" charset="2"/>
              <a:buChar char="§"/>
            </a:pPr>
            <a:r>
              <a:rPr lang="de-CH" dirty="0"/>
              <a:t>Fachlich wertvoll, attraktiv</a:t>
            </a:r>
          </a:p>
          <a:p>
            <a:pPr lvl="0">
              <a:buFont typeface="Wingdings" panose="05000000000000000000" pitchFamily="2" charset="2"/>
              <a:buChar char="§"/>
            </a:pPr>
            <a:r>
              <a:rPr lang="de-CH" dirty="0"/>
              <a:t>Zukunftsgerichtet, innovativ (evtl. könnte man daraus ein Kooperationsmodell Praxis – FHNW entwickeln). </a:t>
            </a:r>
          </a:p>
          <a:p>
            <a:pPr>
              <a:buFont typeface="Wingdings" panose="05000000000000000000" pitchFamily="2" charset="2"/>
              <a:buChar char="§"/>
            </a:pPr>
            <a:r>
              <a:rPr lang="de-DE" dirty="0" err="1"/>
              <a:t>Unterstützenswert</a:t>
            </a:r>
            <a:endParaRPr lang="de-DE" dirty="0"/>
          </a:p>
          <a:p>
            <a:pPr marL="0" indent="0">
              <a:buNone/>
            </a:pPr>
            <a:endParaRPr lang="de-DE" dirty="0"/>
          </a:p>
          <a:p>
            <a:pPr marL="0" indent="0">
              <a:buNone/>
            </a:pPr>
            <a:endParaRPr lang="de-DE" dirty="0"/>
          </a:p>
          <a:p>
            <a:pPr marL="0" indent="0" algn="ctr">
              <a:buNone/>
            </a:pPr>
            <a:r>
              <a:rPr lang="de-CH" b="1" dirty="0"/>
              <a:t>DANKE UND ENDE</a:t>
            </a:r>
          </a:p>
          <a:p>
            <a:pPr marL="0" indent="0" algn="ctr">
              <a:buNone/>
            </a:pPr>
            <a:r>
              <a:rPr lang="de-CH" dirty="0"/>
              <a:t>FÜR JETZT…..</a:t>
            </a:r>
          </a:p>
          <a:p>
            <a:pPr>
              <a:buFont typeface="Wingdings" panose="05000000000000000000" pitchFamily="2" charset="2"/>
              <a:buChar char="§"/>
            </a:pPr>
            <a:endParaRPr lang="de-CH" dirty="0"/>
          </a:p>
        </p:txBody>
      </p:sp>
    </p:spTree>
    <p:extLst>
      <p:ext uri="{BB962C8B-B14F-4D97-AF65-F5344CB8AC3E}">
        <p14:creationId xmlns:p14="http://schemas.microsoft.com/office/powerpoint/2010/main" val="188083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CH" sz="3200" dirty="0"/>
              <a:t>Immersionserfahrung Bachtelen – Wim </a:t>
            </a:r>
            <a:r>
              <a:rPr lang="de-CH" sz="3200" dirty="0" err="1"/>
              <a:t>Nieuwenboom</a:t>
            </a:r>
            <a:r>
              <a:rPr lang="de-CH" sz="3200" dirty="0"/>
              <a:t> (GK)</a:t>
            </a:r>
          </a:p>
        </p:txBody>
      </p:sp>
      <p:sp>
        <p:nvSpPr>
          <p:cNvPr id="10" name="Inhaltsplatzhalter 9"/>
          <p:cNvSpPr>
            <a:spLocks noGrp="1"/>
          </p:cNvSpPr>
          <p:nvPr>
            <p:ph idx="1"/>
          </p:nvPr>
        </p:nvSpPr>
        <p:spPr>
          <a:noFill/>
        </p:spPr>
        <p:txBody>
          <a:bodyPr>
            <a:normAutofit/>
          </a:bodyPr>
          <a:lstStyle/>
          <a:p>
            <a:pPr marL="514350" indent="-514350">
              <a:buFont typeface="+mj-lt"/>
              <a:buAutoNum type="arabicPeriod"/>
            </a:pPr>
            <a:r>
              <a:rPr lang="de-CH" dirty="0"/>
              <a:t>Vorstellung </a:t>
            </a:r>
          </a:p>
          <a:p>
            <a:pPr marL="514350" indent="-514350">
              <a:buFont typeface="+mj-lt"/>
              <a:buAutoNum type="arabicPeriod"/>
            </a:pPr>
            <a:r>
              <a:rPr lang="de-CH" dirty="0"/>
              <a:t>Beschreibung der Immersion</a:t>
            </a:r>
          </a:p>
          <a:p>
            <a:pPr marL="514350" indent="-514350">
              <a:buFont typeface="+mj-lt"/>
              <a:buAutoNum type="arabicPeriod"/>
            </a:pPr>
            <a:r>
              <a:rPr lang="de-CH" dirty="0"/>
              <a:t>Beispiele</a:t>
            </a:r>
          </a:p>
          <a:p>
            <a:pPr marL="514350" indent="-514350">
              <a:buFont typeface="+mj-lt"/>
              <a:buAutoNum type="arabicPeriod"/>
            </a:pPr>
            <a:r>
              <a:rPr lang="de-CH" dirty="0"/>
              <a:t>Win-Win-Situation </a:t>
            </a:r>
          </a:p>
          <a:p>
            <a:pPr marL="514350" indent="-514350">
              <a:buFont typeface="+mj-lt"/>
              <a:buAutoNum type="arabicPeriod"/>
            </a:pPr>
            <a:r>
              <a:rPr lang="de-CH" dirty="0"/>
              <a:t>Verbesserungspotential</a:t>
            </a:r>
          </a:p>
          <a:p>
            <a:pPr marL="514350" indent="-514350">
              <a:buFont typeface="+mj-lt"/>
              <a:buAutoNum type="arabicPeriod"/>
            </a:pPr>
            <a:r>
              <a:rPr lang="de-CH" dirty="0"/>
              <a:t>Drei Stichworte</a:t>
            </a:r>
          </a:p>
        </p:txBody>
      </p:sp>
    </p:spTree>
    <p:extLst>
      <p:ext uri="{BB962C8B-B14F-4D97-AF65-F5344CB8AC3E}">
        <p14:creationId xmlns:p14="http://schemas.microsoft.com/office/powerpoint/2010/main" val="2210491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Vorstellung Bachtelen (GK)</a:t>
            </a:r>
          </a:p>
        </p:txBody>
      </p:sp>
      <p:pic>
        <p:nvPicPr>
          <p:cNvPr id="4" name="Inhaltsplatzhalter 8" descr="http://www.bachtelen.ch/userfiles/img/1504154021445802/Organigramm_neu_gr_1504154173834971_n.jpg"/>
          <p:cNvPicPr>
            <a:picLocks noGrp="1"/>
          </p:cNvPicPr>
          <p:nvPr>
            <p:ph idx="1"/>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t="11340"/>
          <a:stretch/>
        </p:blipFill>
        <p:spPr bwMode="auto">
          <a:xfrm>
            <a:off x="2208364" y="1449439"/>
            <a:ext cx="7479100" cy="4666689"/>
          </a:xfrm>
          <a:prstGeom prst="rect">
            <a:avLst/>
          </a:prstGeom>
          <a:solidFill>
            <a:srgbClr val="FFFF00"/>
          </a:solidFill>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291515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Fakten und Zahlen (GK)</a:t>
            </a:r>
          </a:p>
        </p:txBody>
      </p:sp>
      <p:sp>
        <p:nvSpPr>
          <p:cNvPr id="3" name="Inhaltsplatzhalter 2"/>
          <p:cNvSpPr>
            <a:spLocks noGrp="1"/>
          </p:cNvSpPr>
          <p:nvPr>
            <p:ph idx="1"/>
          </p:nvPr>
        </p:nvSpPr>
        <p:spPr>
          <a:xfrm>
            <a:off x="838200" y="1614672"/>
            <a:ext cx="10515600" cy="4179736"/>
          </a:xfrm>
        </p:spPr>
        <p:txBody>
          <a:bodyPr>
            <a:normAutofit fontScale="25000" lnSpcReduction="20000"/>
          </a:bodyPr>
          <a:lstStyle/>
          <a:p>
            <a:pPr marL="0" indent="0">
              <a:buNone/>
            </a:pPr>
            <a:r>
              <a:rPr lang="de-CH" sz="4800" b="1" dirty="0">
                <a:ea typeface="Calibri" panose="020F0502020204030204" pitchFamily="34" charset="0"/>
              </a:rPr>
              <a:t>Institution:</a:t>
            </a:r>
          </a:p>
          <a:p>
            <a:pPr>
              <a:buFont typeface="Wingdings 3" panose="05040102010807070707" pitchFamily="18" charset="2"/>
              <a:buChar char="â"/>
            </a:pPr>
            <a:r>
              <a:rPr lang="de-CH" sz="4800" dirty="0">
                <a:ea typeface="Calibri" panose="020F0502020204030204" pitchFamily="34" charset="0"/>
              </a:rPr>
              <a:t>Fachzentrum für normalbegabte Kinder, Jugendliche, junge Erwachsene, die im Lernen, Verhalten, Sprache und  Kommunikation erheblich beeinträchtigt sind.</a:t>
            </a:r>
          </a:p>
          <a:p>
            <a:pPr marL="0" indent="0">
              <a:buNone/>
            </a:pPr>
            <a:r>
              <a:rPr lang="de-CH" sz="4800" dirty="0">
                <a:ea typeface="Calibri" panose="020F0502020204030204" pitchFamily="34" charset="0"/>
                <a:sym typeface="Wingdings 3" panose="05040102010807070707" pitchFamily="18" charset="2"/>
              </a:rPr>
              <a:t> </a:t>
            </a:r>
            <a:r>
              <a:rPr lang="de-CH" sz="4800" dirty="0">
                <a:ea typeface="Calibri" panose="020F0502020204030204" pitchFamily="34" charset="0"/>
              </a:rPr>
              <a:t>Alter: 0-25 Jahre</a:t>
            </a:r>
          </a:p>
          <a:p>
            <a:pPr marL="0" indent="0">
              <a:buNone/>
            </a:pPr>
            <a:r>
              <a:rPr lang="de-CH" sz="4800" dirty="0">
                <a:ea typeface="Calibri" panose="020F0502020204030204" pitchFamily="34" charset="0"/>
                <a:sym typeface="Wingdings 3" panose="05040102010807070707" pitchFamily="18" charset="2"/>
              </a:rPr>
              <a:t> </a:t>
            </a:r>
            <a:r>
              <a:rPr lang="de-CH" sz="4800" dirty="0">
                <a:ea typeface="Calibri" panose="020F0502020204030204" pitchFamily="34" charset="0"/>
              </a:rPr>
              <a:t>Angebote: Sonderschulung, </a:t>
            </a:r>
            <a:r>
              <a:rPr lang="de-CH" sz="4800" dirty="0" err="1">
                <a:ea typeface="Calibri" panose="020F0502020204030204" pitchFamily="34" charset="0"/>
              </a:rPr>
              <a:t>Sozialpädagogiik</a:t>
            </a:r>
            <a:r>
              <a:rPr lang="de-CH" sz="4800" dirty="0">
                <a:ea typeface="Calibri" panose="020F0502020204030204" pitchFamily="34" charset="0"/>
              </a:rPr>
              <a:t>, Therapie und Beratung </a:t>
            </a:r>
          </a:p>
          <a:p>
            <a:pPr>
              <a:buFont typeface="Wingdings 3" panose="05040102010807070707" pitchFamily="18" charset="2"/>
              <a:buChar char="â"/>
            </a:pPr>
            <a:r>
              <a:rPr lang="de-CH" sz="4800" dirty="0">
                <a:ea typeface="Calibri" panose="020F0502020204030204" pitchFamily="34" charset="0"/>
              </a:rPr>
              <a:t>Standorte: Grenchen, Solothurn, Dornach</a:t>
            </a:r>
          </a:p>
          <a:p>
            <a:pPr marL="0" indent="0">
              <a:buNone/>
            </a:pPr>
            <a:endParaRPr lang="de-CH" sz="4800" dirty="0">
              <a:ea typeface="Calibri" panose="020F0502020204030204" pitchFamily="34" charset="0"/>
            </a:endParaRPr>
          </a:p>
          <a:p>
            <a:pPr marL="0" indent="0">
              <a:buNone/>
            </a:pPr>
            <a:r>
              <a:rPr lang="de-CH" sz="4800" b="1" dirty="0">
                <a:ea typeface="Calibri" panose="020F0502020204030204" pitchFamily="34" charset="0"/>
              </a:rPr>
              <a:t>Auftrag:</a:t>
            </a:r>
          </a:p>
          <a:p>
            <a:pPr>
              <a:buFont typeface="Wingdings 3" panose="05040102010807070707" pitchFamily="18" charset="2"/>
              <a:buChar char="â"/>
            </a:pPr>
            <a:r>
              <a:rPr lang="de-CH" sz="4800" dirty="0">
                <a:ea typeface="Calibri" panose="020F0502020204030204" pitchFamily="34" charset="0"/>
              </a:rPr>
              <a:t>Leistungsauftrag mit dem Kanton Solothurn</a:t>
            </a:r>
          </a:p>
          <a:p>
            <a:pPr marL="0" indent="0">
              <a:buNone/>
            </a:pPr>
            <a:endParaRPr lang="de-CH" sz="4800" b="1" dirty="0">
              <a:ea typeface="Calibri" panose="020F0502020204030204" pitchFamily="34" charset="0"/>
            </a:endParaRPr>
          </a:p>
          <a:p>
            <a:pPr marL="0" indent="0">
              <a:buNone/>
            </a:pPr>
            <a:r>
              <a:rPr lang="de-CH" sz="4800" b="1" dirty="0">
                <a:ea typeface="Calibri" panose="020F0502020204030204" pitchFamily="34" charset="0"/>
              </a:rPr>
              <a:t>Aufgabe/Ziel:</a:t>
            </a:r>
          </a:p>
          <a:p>
            <a:pPr marL="0" indent="0">
              <a:buNone/>
            </a:pPr>
            <a:r>
              <a:rPr lang="de-CH" sz="4800" dirty="0">
                <a:ea typeface="Calibri" panose="020F0502020204030204" pitchFamily="34" charset="0"/>
                <a:sym typeface="Wingdings 3" panose="05040102010807070707" pitchFamily="18" charset="2"/>
              </a:rPr>
              <a:t> </a:t>
            </a:r>
            <a:r>
              <a:rPr lang="de-CH" sz="4800" dirty="0">
                <a:ea typeface="Calibri" panose="020F0502020204030204" pitchFamily="34" charset="0"/>
              </a:rPr>
              <a:t>Integration: In die Familie, in die Regelschule, in de berufliche Grundbildung, Erwerbsprozess und letztlich in die Gesellschaft</a:t>
            </a:r>
          </a:p>
          <a:p>
            <a:pPr marL="0" indent="0">
              <a:buNone/>
            </a:pPr>
            <a:endParaRPr lang="de-CH" sz="4800" dirty="0">
              <a:ea typeface="Calibri" panose="020F0502020204030204" pitchFamily="34" charset="0"/>
            </a:endParaRPr>
          </a:p>
          <a:p>
            <a:pPr marL="0" indent="0">
              <a:buNone/>
            </a:pPr>
            <a:r>
              <a:rPr lang="de-CH" sz="4800" b="1" dirty="0">
                <a:ea typeface="Calibri" panose="020F0502020204030204" pitchFamily="34" charset="0"/>
              </a:rPr>
              <a:t>Zahlen 2018:</a:t>
            </a:r>
          </a:p>
          <a:p>
            <a:pPr marL="285750" lvl="0" indent="-285750">
              <a:buFont typeface="Wingdings 3" panose="05040102010807070707" pitchFamily="18" charset="2"/>
              <a:buChar char="â"/>
            </a:pPr>
            <a:r>
              <a:rPr lang="de-CH" sz="4800" dirty="0"/>
              <a:t>673 : Kinder, Jugendliche, junge Erwachsene die eine Leistung vom Bachtelen bezogen haben</a:t>
            </a:r>
          </a:p>
          <a:p>
            <a:pPr marL="285750" lvl="0" indent="-285750">
              <a:buFont typeface="Wingdings 3" panose="05040102010807070707" pitchFamily="18" charset="2"/>
              <a:buChar char="â"/>
            </a:pPr>
            <a:r>
              <a:rPr lang="de-CH" sz="4800" dirty="0"/>
              <a:t>278 : Mitarbeitende</a:t>
            </a:r>
          </a:p>
          <a:p>
            <a:pPr marL="285750" indent="-285750">
              <a:buFont typeface="Wingdings 3" panose="05040102010807070707" pitchFamily="18" charset="2"/>
              <a:buChar char="â"/>
            </a:pPr>
            <a:r>
              <a:rPr lang="de-CH" sz="4800" dirty="0"/>
              <a:t>27 : </a:t>
            </a:r>
            <a:r>
              <a:rPr lang="de-CH" sz="4800" dirty="0" err="1"/>
              <a:t>Mio</a:t>
            </a:r>
            <a:r>
              <a:rPr lang="de-CH" sz="4800" dirty="0"/>
              <a:t> Franken</a:t>
            </a:r>
          </a:p>
          <a:p>
            <a:pPr lvl="0" algn="r"/>
            <a:endParaRPr lang="de-CH" dirty="0"/>
          </a:p>
          <a:p>
            <a:endParaRPr lang="de-CH" dirty="0"/>
          </a:p>
        </p:txBody>
      </p:sp>
    </p:spTree>
    <p:extLst>
      <p:ext uri="{BB962C8B-B14F-4D97-AF65-F5344CB8AC3E}">
        <p14:creationId xmlns:p14="http://schemas.microsoft.com/office/powerpoint/2010/main" val="1534265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Angebote (GK)</a:t>
            </a:r>
          </a:p>
        </p:txBody>
      </p:sp>
      <p:sp>
        <p:nvSpPr>
          <p:cNvPr id="3" name="Inhaltsplatzhalter 2"/>
          <p:cNvSpPr>
            <a:spLocks noGrp="1"/>
          </p:cNvSpPr>
          <p:nvPr>
            <p:ph idx="1"/>
          </p:nvPr>
        </p:nvSpPr>
        <p:spPr>
          <a:xfrm>
            <a:off x="838200" y="1614671"/>
            <a:ext cx="10515600" cy="4387857"/>
          </a:xfrm>
        </p:spPr>
        <p:txBody>
          <a:bodyPr>
            <a:normAutofit fontScale="62500" lnSpcReduction="20000"/>
          </a:bodyPr>
          <a:lstStyle/>
          <a:p>
            <a:pPr marL="0" indent="0" eaLnBrk="0" fontAlgn="base" hangingPunct="0">
              <a:spcBef>
                <a:spcPct val="0"/>
              </a:spcBef>
              <a:spcAft>
                <a:spcPct val="0"/>
              </a:spcAft>
              <a:buNone/>
              <a:tabLst>
                <a:tab pos="1019175" algn="l"/>
              </a:tabLst>
            </a:pPr>
            <a:r>
              <a:rPr lang="de-CH" sz="2600" b="1" dirty="0">
                <a:ea typeface="Calibri" pitchFamily="34" charset="0"/>
                <a:cs typeface="Times New Roman" pitchFamily="18" charset="0"/>
              </a:rPr>
              <a:t>Sozialpädagogik</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Im ausserschulischen Bereich: Tagesstruktur, Wocheninternat und 365-Angebote, Notaufnahmen</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Im schulischen Bereich: Integriert in allen Sonderschulklassen und in der Schulinsel</a:t>
            </a:r>
          </a:p>
          <a:p>
            <a:pPr marL="0" indent="0" eaLnBrk="0" fontAlgn="base" hangingPunct="0">
              <a:spcBef>
                <a:spcPct val="0"/>
              </a:spcBef>
              <a:spcAft>
                <a:spcPct val="0"/>
              </a:spcAft>
              <a:buNone/>
              <a:tabLst>
                <a:tab pos="1019175" algn="l"/>
              </a:tabLst>
            </a:pPr>
            <a:endParaRPr lang="de-CH" sz="2600" dirty="0">
              <a:ea typeface="Calibri" pitchFamily="34" charset="0"/>
              <a:cs typeface="Times New Roman" pitchFamily="18" charset="0"/>
            </a:endParaRPr>
          </a:p>
          <a:p>
            <a:pPr marL="0" indent="0" eaLnBrk="0" fontAlgn="base" hangingPunct="0">
              <a:spcBef>
                <a:spcPct val="0"/>
              </a:spcBef>
              <a:spcAft>
                <a:spcPct val="0"/>
              </a:spcAft>
              <a:buNone/>
              <a:tabLst>
                <a:tab pos="1019175" algn="l"/>
              </a:tabLst>
            </a:pPr>
            <a:r>
              <a:rPr lang="de-CH" sz="2600" b="1" dirty="0">
                <a:ea typeface="Calibri" pitchFamily="34" charset="0"/>
                <a:cs typeface="Times New Roman" pitchFamily="18" charset="0"/>
              </a:rPr>
              <a:t>Schule</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Regelschullehrplan </a:t>
            </a:r>
            <a:r>
              <a:rPr lang="de-CH" sz="2600" dirty="0" err="1">
                <a:ea typeface="Calibri" pitchFamily="34" charset="0"/>
                <a:cs typeface="Times New Roman" pitchFamily="18" charset="0"/>
              </a:rPr>
              <a:t>Kt</a:t>
            </a:r>
            <a:r>
              <a:rPr lang="de-CH" sz="2600" dirty="0">
                <a:ea typeface="Calibri" pitchFamily="34" charset="0"/>
                <a:cs typeface="Times New Roman" pitchFamily="18" charset="0"/>
              </a:rPr>
              <a:t>. Solothurn</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Sonderschule </a:t>
            </a:r>
          </a:p>
          <a:p>
            <a:pPr lvl="1" eaLnBrk="0" fontAlgn="base" hangingPunct="0">
              <a:spcBef>
                <a:spcPct val="0"/>
              </a:spcBef>
              <a:spcAft>
                <a:spcPct val="0"/>
              </a:spcAft>
              <a:buFont typeface="Wingdings" panose="05000000000000000000" pitchFamily="2" charset="2"/>
              <a:buChar char="§"/>
              <a:tabLst>
                <a:tab pos="1019175" algn="l"/>
              </a:tabLst>
            </a:pPr>
            <a:r>
              <a:rPr lang="de-CH" sz="2600" dirty="0">
                <a:solidFill>
                  <a:srgbClr val="002060"/>
                </a:solidFill>
                <a:ea typeface="Calibri" pitchFamily="34" charset="0"/>
                <a:cs typeface="Times New Roman" pitchFamily="18" charset="0"/>
              </a:rPr>
              <a:t>Sonderschule für Lernen, Verhalten, Sprache und Kommunikation – Zyklus I, II, III  (Sek B, E)</a:t>
            </a:r>
          </a:p>
          <a:p>
            <a:pPr lvl="1" eaLnBrk="0" fontAlgn="base" hangingPunct="0">
              <a:spcBef>
                <a:spcPct val="0"/>
              </a:spcBef>
              <a:spcAft>
                <a:spcPct val="0"/>
              </a:spcAft>
              <a:buFont typeface="Wingdings" panose="05000000000000000000" pitchFamily="2" charset="2"/>
              <a:buChar char="§"/>
              <a:tabLst>
                <a:tab pos="1019175" algn="l"/>
              </a:tabLst>
            </a:pPr>
            <a:r>
              <a:rPr lang="de-CH" sz="2600" dirty="0">
                <a:solidFill>
                  <a:srgbClr val="002060"/>
                </a:solidFill>
                <a:ea typeface="Calibri" pitchFamily="34" charset="0"/>
                <a:cs typeface="Times New Roman" pitchFamily="18" charset="0"/>
              </a:rPr>
              <a:t>SHP und SSP sind gemeinsam für die Klasse verantwortlich</a:t>
            </a:r>
          </a:p>
          <a:p>
            <a:pPr lvl="1" eaLnBrk="0" fontAlgn="base" hangingPunct="0">
              <a:spcBef>
                <a:spcPct val="0"/>
              </a:spcBef>
              <a:spcAft>
                <a:spcPct val="0"/>
              </a:spcAft>
              <a:buFont typeface="Wingdings" panose="05000000000000000000" pitchFamily="2" charset="2"/>
              <a:buChar char="§"/>
              <a:tabLst>
                <a:tab pos="1019175" algn="l"/>
              </a:tabLst>
            </a:pPr>
            <a:r>
              <a:rPr lang="de-CH" sz="2600" dirty="0">
                <a:solidFill>
                  <a:srgbClr val="002060"/>
                </a:solidFill>
                <a:ea typeface="Calibri" pitchFamily="34" charset="0"/>
                <a:cs typeface="Times New Roman" pitchFamily="18" charset="0"/>
              </a:rPr>
              <a:t>Integrativ in der Regelschule</a:t>
            </a:r>
          </a:p>
          <a:p>
            <a:pPr lvl="1" eaLnBrk="0" fontAlgn="base" hangingPunct="0">
              <a:spcBef>
                <a:spcPct val="0"/>
              </a:spcBef>
              <a:spcAft>
                <a:spcPct val="0"/>
              </a:spcAft>
              <a:buFont typeface="Wingdings" panose="05000000000000000000" pitchFamily="2" charset="2"/>
              <a:buChar char="§"/>
              <a:tabLst>
                <a:tab pos="1019175" algn="l"/>
              </a:tabLst>
            </a:pPr>
            <a:r>
              <a:rPr lang="de-CH" sz="2600" dirty="0">
                <a:solidFill>
                  <a:srgbClr val="002060"/>
                </a:solidFill>
                <a:ea typeface="Calibri" pitchFamily="34" charset="0"/>
                <a:cs typeface="Times New Roman" pitchFamily="18" charset="0"/>
              </a:rPr>
              <a:t>Schulinsel</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Kooperationen mit Regelschule </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Zyklus I, II, III (Sek B, E, P)</a:t>
            </a:r>
          </a:p>
          <a:p>
            <a:pPr marL="0" indent="0" eaLnBrk="0" fontAlgn="base" hangingPunct="0">
              <a:spcBef>
                <a:spcPct val="0"/>
              </a:spcBef>
              <a:spcAft>
                <a:spcPct val="0"/>
              </a:spcAft>
              <a:buNone/>
              <a:tabLst>
                <a:tab pos="1019175" algn="l"/>
              </a:tabLst>
            </a:pPr>
            <a:endParaRPr lang="de-CH" sz="2600" dirty="0">
              <a:ea typeface="Calibri" pitchFamily="34" charset="0"/>
              <a:cs typeface="Times New Roman" pitchFamily="18" charset="0"/>
            </a:endParaRPr>
          </a:p>
          <a:p>
            <a:pPr marL="0" indent="0" eaLnBrk="0" fontAlgn="base" hangingPunct="0">
              <a:spcBef>
                <a:spcPct val="0"/>
              </a:spcBef>
              <a:spcAft>
                <a:spcPct val="0"/>
              </a:spcAft>
              <a:buNone/>
              <a:tabLst>
                <a:tab pos="1019175" algn="l"/>
              </a:tabLst>
            </a:pPr>
            <a:r>
              <a:rPr lang="de-CH" sz="2600" b="1" dirty="0">
                <a:ea typeface="Calibri" pitchFamily="34" charset="0"/>
                <a:cs typeface="Times New Roman" pitchFamily="18" charset="0"/>
              </a:rPr>
              <a:t>Therapie und Beratung</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Psychotherapie (Einzel-, Gruppen-)</a:t>
            </a:r>
            <a:endParaRPr lang="de-CH" sz="2600" dirty="0"/>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Psychologische Familienberatung / Systemberatung</a:t>
            </a:r>
          </a:p>
          <a:p>
            <a:pPr eaLnBrk="0" fontAlgn="base" hangingPunct="0">
              <a:spcBef>
                <a:spcPct val="0"/>
              </a:spcBef>
              <a:spcAft>
                <a:spcPct val="0"/>
              </a:spcAft>
              <a:buFont typeface="Wingdings" panose="05000000000000000000" pitchFamily="2" charset="2"/>
              <a:buChar char="§"/>
              <a:tabLst>
                <a:tab pos="1019175" algn="l"/>
              </a:tabLst>
            </a:pPr>
            <a:r>
              <a:rPr lang="de-CH" sz="2600" dirty="0">
                <a:cs typeface="Times New Roman" pitchFamily="18" charset="0"/>
              </a:rPr>
              <a:t>Multifamilienarbeit (MFA)</a:t>
            </a:r>
          </a:p>
          <a:p>
            <a:pPr eaLnBrk="0" fontAlgn="base" hangingPunct="0">
              <a:spcBef>
                <a:spcPct val="0"/>
              </a:spcBef>
              <a:spcAft>
                <a:spcPct val="0"/>
              </a:spcAft>
              <a:buFont typeface="Wingdings" panose="05000000000000000000" pitchFamily="2" charset="2"/>
              <a:buChar char="§"/>
              <a:tabLst>
                <a:tab pos="1019175" algn="l"/>
              </a:tabLst>
            </a:pPr>
            <a:r>
              <a:rPr lang="de-CH" sz="2600" dirty="0">
                <a:cs typeface="Times New Roman" pitchFamily="18" charset="0"/>
              </a:rPr>
              <a:t>Neurofeedback</a:t>
            </a:r>
            <a:endParaRPr lang="de-CH" sz="2600" dirty="0"/>
          </a:p>
          <a:p>
            <a:pPr eaLnBrk="0" fontAlgn="base" hangingPunct="0">
              <a:spcBef>
                <a:spcPct val="0"/>
              </a:spcBef>
              <a:spcAft>
                <a:spcPct val="0"/>
              </a:spcAft>
              <a:buFont typeface="Wingdings" panose="05000000000000000000" pitchFamily="2" charset="2"/>
              <a:buChar char="§"/>
              <a:tabLst>
                <a:tab pos="1019175" algn="l"/>
              </a:tabLst>
            </a:pPr>
            <a:r>
              <a:rPr lang="de-CH" sz="2600" dirty="0" err="1">
                <a:ea typeface="Calibri" pitchFamily="34" charset="0"/>
                <a:cs typeface="Times New Roman" pitchFamily="18" charset="0"/>
              </a:rPr>
              <a:t>Sozialarbeiterische</a:t>
            </a:r>
            <a:r>
              <a:rPr lang="de-CH" sz="2600" dirty="0">
                <a:ea typeface="Calibri" pitchFamily="34" charset="0"/>
                <a:cs typeface="Times New Roman" pitchFamily="18" charset="0"/>
              </a:rPr>
              <a:t> Familienberatung</a:t>
            </a:r>
            <a:endParaRPr lang="de-CH" sz="2600" dirty="0"/>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Logopädie (Einzel-, Gruppen-, in Klassen)</a:t>
            </a:r>
            <a:endParaRPr lang="de-CH" sz="2600" dirty="0"/>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Psychomotorik (Einzel-, Gruppen-, in Klassen)</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Lerntherapie</a:t>
            </a:r>
          </a:p>
          <a:p>
            <a:pPr eaLnBrk="0" fontAlgn="base" hangingPunct="0">
              <a:spcBef>
                <a:spcPct val="0"/>
              </a:spcBef>
              <a:spcAft>
                <a:spcPct val="0"/>
              </a:spcAft>
              <a:buFont typeface="Wingdings" panose="05000000000000000000" pitchFamily="2" charset="2"/>
              <a:buChar char="§"/>
              <a:tabLst>
                <a:tab pos="1019175" algn="l"/>
              </a:tabLst>
            </a:pPr>
            <a:r>
              <a:rPr lang="de-CH" sz="2600" dirty="0">
                <a:ea typeface="Calibri" pitchFamily="34" charset="0"/>
                <a:cs typeface="Times New Roman" pitchFamily="18" charset="0"/>
              </a:rPr>
              <a:t>Kinderpsychiatrischer </a:t>
            </a:r>
            <a:r>
              <a:rPr lang="de-CH" sz="2600" dirty="0" err="1">
                <a:ea typeface="Calibri" pitchFamily="34" charset="0"/>
                <a:cs typeface="Times New Roman" pitchFamily="18" charset="0"/>
              </a:rPr>
              <a:t>Konsiliardienst</a:t>
            </a:r>
            <a:endParaRPr lang="de-CH" sz="2600" dirty="0"/>
          </a:p>
          <a:p>
            <a:pPr eaLnBrk="0" fontAlgn="base" hangingPunct="0">
              <a:spcBef>
                <a:spcPct val="0"/>
              </a:spcBef>
              <a:spcAft>
                <a:spcPct val="0"/>
              </a:spcAft>
              <a:buFont typeface="Wingdings" panose="05000000000000000000" pitchFamily="2" charset="2"/>
              <a:buChar char="§"/>
              <a:tabLst>
                <a:tab pos="1019175" algn="l"/>
              </a:tabLst>
            </a:pPr>
            <a:endParaRPr lang="de-CH" dirty="0"/>
          </a:p>
        </p:txBody>
      </p:sp>
    </p:spTree>
    <p:extLst>
      <p:ext uri="{BB962C8B-B14F-4D97-AF65-F5344CB8AC3E}">
        <p14:creationId xmlns:p14="http://schemas.microsoft.com/office/powerpoint/2010/main" val="292234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Beschreibung der Immersion (WN)</a:t>
            </a:r>
          </a:p>
        </p:txBody>
      </p:sp>
      <p:sp>
        <p:nvSpPr>
          <p:cNvPr id="3" name="Inhaltsplatzhalter 2"/>
          <p:cNvSpPr>
            <a:spLocks noGrp="1"/>
          </p:cNvSpPr>
          <p:nvPr>
            <p:ph idx="1"/>
          </p:nvPr>
        </p:nvSpPr>
        <p:spPr>
          <a:xfrm>
            <a:off x="934452" y="1463318"/>
            <a:ext cx="10615864" cy="4311839"/>
          </a:xfrm>
        </p:spPr>
        <p:txBody>
          <a:bodyPr>
            <a:normAutofit fontScale="25000" lnSpcReduction="20000"/>
          </a:bodyPr>
          <a:lstStyle/>
          <a:p>
            <a:pPr marL="0" lvl="0" indent="0">
              <a:buNone/>
            </a:pPr>
            <a:r>
              <a:rPr lang="de-CH" sz="6400" b="1" dirty="0"/>
              <a:t>Tätigkeitsbereich: </a:t>
            </a:r>
          </a:p>
          <a:p>
            <a:pPr lvl="0"/>
            <a:r>
              <a:rPr lang="de-CH" sz="6400" dirty="0"/>
              <a:t>Schnittstelle von Betreuung und Erziehung einerseits und Schulung andererseits. In diesem Bereich arbeiten verschiedene Professionen (Sozialpädagoginnen und –</a:t>
            </a:r>
            <a:r>
              <a:rPr lang="de-CH" sz="6400" dirty="0" err="1"/>
              <a:t>pädagogen</a:t>
            </a:r>
            <a:r>
              <a:rPr lang="de-CH" sz="6400" dirty="0"/>
              <a:t>, Schulische Heilpädagoginnen und –</a:t>
            </a:r>
            <a:r>
              <a:rPr lang="de-CH" sz="6400" dirty="0" err="1"/>
              <a:t>pädagogen</a:t>
            </a:r>
            <a:r>
              <a:rPr lang="de-CH" sz="6400" dirty="0"/>
              <a:t>, Fachlehrpersonen) miteinander zusammen. </a:t>
            </a:r>
          </a:p>
          <a:p>
            <a:pPr lvl="0"/>
            <a:r>
              <a:rPr lang="de-CH" sz="6400" dirty="0"/>
              <a:t>Gesellschaftliche, fachliche Veränderungen und weniger finanzielle Mittel stellen immer wieder neue Herausforderungen an die Ausgestaltung der Kooperation zwischen den Berufsgruppen in diesem Bereich. </a:t>
            </a:r>
          </a:p>
          <a:p>
            <a:pPr lvl="0"/>
            <a:endParaRPr lang="de-CH" sz="6400" dirty="0"/>
          </a:p>
          <a:p>
            <a:pPr marL="0" indent="0">
              <a:buNone/>
            </a:pPr>
            <a:r>
              <a:rPr lang="de-DE" sz="6400" b="1" dirty="0"/>
              <a:t>Konkrete Aufgaben:</a:t>
            </a:r>
            <a:endParaRPr lang="de-CH" sz="6400" b="1" dirty="0"/>
          </a:p>
          <a:p>
            <a:pPr>
              <a:buFont typeface="Wingdings" panose="05000000000000000000" pitchFamily="2" charset="2"/>
              <a:buChar char="§"/>
            </a:pPr>
            <a:r>
              <a:rPr lang="de-CH" sz="6400" dirty="0"/>
              <a:t>Reflexion eines innovativen Angebotes in der Zusammenarbeit zwischen Schulischer Heilpädagogik und (Schulsozialpädagogik</a:t>
            </a:r>
          </a:p>
          <a:p>
            <a:pPr>
              <a:buFont typeface="Wingdings" panose="05000000000000000000" pitchFamily="2" charset="2"/>
              <a:buChar char="§"/>
            </a:pPr>
            <a:r>
              <a:rPr lang="de-CH" sz="6400" dirty="0"/>
              <a:t>Fallweise Beobachtung und Mitreflexion der Prozessgestaltung in Bezug auf den Umgang mit Lernschwierigkeiten und Verhaltensauffälligkeiten im schulischen Kontext</a:t>
            </a:r>
          </a:p>
          <a:p>
            <a:pPr>
              <a:buFont typeface="Wingdings" panose="05000000000000000000" pitchFamily="2" charset="2"/>
              <a:buChar char="§"/>
            </a:pPr>
            <a:r>
              <a:rPr lang="de-CH" sz="6400" dirty="0"/>
              <a:t>Erwerb von Praxiswissen mit Fokus auf die Kooperation zwischen den verschiedenen Professionen zur Optimierung und Ausgestaltung eines bedarfsgerechten Angebotes</a:t>
            </a:r>
          </a:p>
          <a:p>
            <a:pPr>
              <a:buFont typeface="Wingdings" panose="05000000000000000000" pitchFamily="2" charset="2"/>
              <a:buChar char="§"/>
            </a:pPr>
            <a:r>
              <a:rPr lang="de-CH" sz="6400" dirty="0"/>
              <a:t>Erarbeitung von Grundlagen in Kooperation mit der Institution als Beitrag zur konzeptuellen Verankerung des Angebotes</a:t>
            </a:r>
          </a:p>
          <a:p>
            <a:pPr>
              <a:buFont typeface="Wingdings" panose="05000000000000000000" pitchFamily="2" charset="2"/>
              <a:buChar char="§"/>
            </a:pPr>
            <a:r>
              <a:rPr lang="de-CH" sz="6400" dirty="0"/>
              <a:t>Teilnahme an Tagesaktivitäten einer begleiteten Wohngemeinschaft</a:t>
            </a:r>
          </a:p>
        </p:txBody>
      </p:sp>
    </p:spTree>
    <p:extLst>
      <p:ext uri="{BB962C8B-B14F-4D97-AF65-F5344CB8AC3E}">
        <p14:creationId xmlns:p14="http://schemas.microsoft.com/office/powerpoint/2010/main" val="183929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Erwartete Kompetenzen (WN)</a:t>
            </a:r>
          </a:p>
        </p:txBody>
      </p:sp>
      <p:sp>
        <p:nvSpPr>
          <p:cNvPr id="3" name="Inhaltsplatzhalter 2"/>
          <p:cNvSpPr>
            <a:spLocks noGrp="1"/>
          </p:cNvSpPr>
          <p:nvPr>
            <p:ph idx="1"/>
          </p:nvPr>
        </p:nvSpPr>
        <p:spPr/>
        <p:txBody>
          <a:bodyPr/>
          <a:lstStyle/>
          <a:p>
            <a:pPr lvl="0">
              <a:buFont typeface="Wingdings" panose="05000000000000000000" pitchFamily="2" charset="2"/>
              <a:buChar char="§"/>
            </a:pPr>
            <a:r>
              <a:rPr lang="de-CH" dirty="0"/>
              <a:t>Offenheit und Neugierde</a:t>
            </a:r>
          </a:p>
          <a:p>
            <a:pPr lvl="0">
              <a:buFont typeface="Wingdings" panose="05000000000000000000" pitchFamily="2" charset="2"/>
              <a:buChar char="§"/>
            </a:pPr>
            <a:r>
              <a:rPr lang="de-CH" dirty="0"/>
              <a:t>Konstruktive und kritische Haltung</a:t>
            </a:r>
          </a:p>
          <a:p>
            <a:pPr lvl="0">
              <a:buFont typeface="Wingdings" panose="05000000000000000000" pitchFamily="2" charset="2"/>
              <a:buChar char="§"/>
            </a:pPr>
            <a:r>
              <a:rPr lang="de-CH" dirty="0"/>
              <a:t>Vertrauenswürdigkeit und Verantwortungsbereitschaft</a:t>
            </a:r>
          </a:p>
          <a:p>
            <a:pPr lvl="0">
              <a:buFont typeface="Wingdings" panose="05000000000000000000" pitchFamily="2" charset="2"/>
              <a:buChar char="§"/>
            </a:pPr>
            <a:r>
              <a:rPr lang="de-CH" dirty="0"/>
              <a:t>Organisationsvermögen</a:t>
            </a:r>
          </a:p>
          <a:p>
            <a:pPr lvl="0">
              <a:buFont typeface="Wingdings" panose="05000000000000000000" pitchFamily="2" charset="2"/>
              <a:buChar char="§"/>
            </a:pPr>
            <a:r>
              <a:rPr lang="de-CH" dirty="0"/>
              <a:t>Selbstständigkeit und Teamfähigkeit</a:t>
            </a:r>
          </a:p>
          <a:p>
            <a:pPr lvl="0">
              <a:buFont typeface="Wingdings" panose="05000000000000000000" pitchFamily="2" charset="2"/>
              <a:buChar char="§"/>
            </a:pPr>
            <a:r>
              <a:rPr lang="de-CH" dirty="0"/>
              <a:t>Projektmanagement </a:t>
            </a:r>
          </a:p>
        </p:txBody>
      </p:sp>
    </p:spTree>
    <p:extLst>
      <p:ext uri="{BB962C8B-B14F-4D97-AF65-F5344CB8AC3E}">
        <p14:creationId xmlns:p14="http://schemas.microsoft.com/office/powerpoint/2010/main" val="97651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Bedingungen / Dauer / Regelungen (GK)</a:t>
            </a:r>
          </a:p>
        </p:txBody>
      </p:sp>
      <p:sp>
        <p:nvSpPr>
          <p:cNvPr id="3" name="Inhaltsplatzhalter 2"/>
          <p:cNvSpPr>
            <a:spLocks noGrp="1"/>
          </p:cNvSpPr>
          <p:nvPr>
            <p:ph idx="1"/>
          </p:nvPr>
        </p:nvSpPr>
        <p:spPr>
          <a:xfrm>
            <a:off x="838199" y="1328669"/>
            <a:ext cx="10827619" cy="4773748"/>
          </a:xfrm>
        </p:spPr>
        <p:txBody>
          <a:bodyPr>
            <a:noAutofit/>
          </a:bodyPr>
          <a:lstStyle/>
          <a:p>
            <a:pPr marL="0" lvl="0" indent="0">
              <a:buNone/>
            </a:pPr>
            <a:r>
              <a:rPr lang="de-CH" sz="1600" b="1" dirty="0"/>
              <a:t>Bedingungen / Dauer</a:t>
            </a:r>
          </a:p>
          <a:p>
            <a:pPr lvl="0">
              <a:buFont typeface="Wingdings" panose="05000000000000000000" pitchFamily="2" charset="2"/>
              <a:buChar char="§"/>
            </a:pPr>
            <a:r>
              <a:rPr lang="de-CH" sz="1600" dirty="0"/>
              <a:t>Gute Sprachkenntnisse</a:t>
            </a:r>
          </a:p>
          <a:p>
            <a:pPr lvl="0">
              <a:buFont typeface="Wingdings" panose="05000000000000000000" pitchFamily="2" charset="2"/>
              <a:buChar char="§"/>
            </a:pPr>
            <a:r>
              <a:rPr lang="de-CH" sz="1600" dirty="0"/>
              <a:t>Beschäftigungsgrad mind. 20%, d.h. 8.4 Stunden / Woche</a:t>
            </a:r>
          </a:p>
          <a:p>
            <a:pPr lvl="0">
              <a:buFont typeface="Wingdings" panose="05000000000000000000" pitchFamily="2" charset="2"/>
              <a:buChar char="§"/>
            </a:pPr>
            <a:r>
              <a:rPr lang="de-CH" sz="1600" dirty="0"/>
              <a:t>Möglicher Beginn der Immersion:  ab 1. September 2018 oder nach Vereinbarung</a:t>
            </a:r>
          </a:p>
          <a:p>
            <a:pPr lvl="0">
              <a:buFont typeface="Wingdings" panose="05000000000000000000" pitchFamily="2" charset="2"/>
              <a:buChar char="§"/>
            </a:pPr>
            <a:r>
              <a:rPr lang="de-CH" sz="1600" dirty="0"/>
              <a:t>Dauer der Immersion: bis 31. Aug. 2019</a:t>
            </a:r>
          </a:p>
          <a:p>
            <a:pPr marL="0" indent="0">
              <a:buNone/>
            </a:pPr>
            <a:r>
              <a:rPr lang="de-DE" sz="1600" dirty="0"/>
              <a:t> </a:t>
            </a:r>
            <a:endParaRPr lang="de-CH" sz="1600" dirty="0"/>
          </a:p>
          <a:p>
            <a:pPr marL="0" indent="0">
              <a:buNone/>
            </a:pPr>
            <a:r>
              <a:rPr lang="de-CH" sz="1600" b="1" dirty="0"/>
              <a:t>Regelung</a:t>
            </a:r>
            <a:endParaRPr lang="de-CH" sz="1600" dirty="0"/>
          </a:p>
          <a:p>
            <a:pPr lvl="0">
              <a:buFont typeface="Wingdings" panose="05000000000000000000" pitchFamily="2" charset="2"/>
              <a:buChar char="§"/>
            </a:pPr>
            <a:r>
              <a:rPr lang="de-CH" sz="1600" dirty="0"/>
              <a:t>Gratis Mittagessen, Zwischenverpflegung</a:t>
            </a:r>
          </a:p>
          <a:p>
            <a:pPr lvl="0">
              <a:buFont typeface="Wingdings" panose="05000000000000000000" pitchFamily="2" charset="2"/>
              <a:buChar char="§"/>
            </a:pPr>
            <a:r>
              <a:rPr lang="de-CH" sz="1600" dirty="0"/>
              <a:t>Eigenes Büro</a:t>
            </a:r>
          </a:p>
          <a:p>
            <a:pPr lvl="0">
              <a:buFont typeface="Wingdings" panose="05000000000000000000" pitchFamily="2" charset="2"/>
              <a:buChar char="§"/>
            </a:pPr>
            <a:r>
              <a:rPr lang="de-CH" sz="1600" dirty="0"/>
              <a:t>Teilnahme an Weiterbildung: „Umgang mit Veränderungen“ Christof Schmitz, </a:t>
            </a:r>
            <a:r>
              <a:rPr lang="de-CH" sz="1600" dirty="0" err="1"/>
              <a:t>dr.</a:t>
            </a:r>
            <a:r>
              <a:rPr lang="de-CH" sz="1600" dirty="0"/>
              <a:t> </a:t>
            </a:r>
            <a:r>
              <a:rPr lang="de-CH" sz="1600" dirty="0" err="1"/>
              <a:t>rer</a:t>
            </a:r>
            <a:r>
              <a:rPr lang="de-CH" sz="1600" dirty="0"/>
              <a:t>. soz. </a:t>
            </a:r>
            <a:r>
              <a:rPr lang="de-CH" sz="1600" dirty="0" err="1"/>
              <a:t>oec</a:t>
            </a:r>
            <a:r>
              <a:rPr lang="de-CH" sz="1600" dirty="0"/>
              <a:t>., </a:t>
            </a:r>
            <a:r>
              <a:rPr lang="de-CH" sz="1600" dirty="0" err="1"/>
              <a:t>unternehmensberater</a:t>
            </a:r>
            <a:r>
              <a:rPr lang="de-CH" sz="1600" dirty="0"/>
              <a:t>, 2018</a:t>
            </a:r>
          </a:p>
          <a:p>
            <a:pPr lvl="0">
              <a:buFont typeface="Wingdings" panose="05000000000000000000" pitchFamily="2" charset="2"/>
              <a:buChar char="§"/>
            </a:pPr>
            <a:r>
              <a:rPr lang="de-CH" sz="1600" dirty="0"/>
              <a:t>Teilnahme an Weiterbildung: „</a:t>
            </a:r>
            <a:r>
              <a:rPr lang="de-CH" sz="1600" dirty="0" err="1"/>
              <a:t>Traumapädaogik</a:t>
            </a:r>
            <a:r>
              <a:rPr lang="de-CH" sz="1600" dirty="0"/>
              <a:t>“, Marianne Herzog, </a:t>
            </a:r>
            <a:r>
              <a:rPr lang="de-CH" sz="1600" dirty="0" err="1"/>
              <a:t>Supervisorin</a:t>
            </a:r>
            <a:r>
              <a:rPr lang="de-CH" sz="1600" dirty="0"/>
              <a:t> und zum Coach BSO, Fachberaterin und Fachpädagogin Psychotraumatologie, 2019</a:t>
            </a:r>
          </a:p>
          <a:p>
            <a:pPr>
              <a:buFont typeface="Wingdings" panose="05000000000000000000" pitchFamily="2" charset="2"/>
              <a:buChar char="§"/>
            </a:pPr>
            <a:r>
              <a:rPr lang="de-DE" sz="1600" dirty="0"/>
              <a:t>Sonstige Teilnahmen an Betriebsanlässen wie z.B. Personalweihnacht, Auftakt, Betriebsversammlung</a:t>
            </a:r>
            <a:endParaRPr lang="de-CH" sz="1600" dirty="0"/>
          </a:p>
        </p:txBody>
      </p:sp>
    </p:spTree>
    <p:extLst>
      <p:ext uri="{BB962C8B-B14F-4D97-AF65-F5344CB8AC3E}">
        <p14:creationId xmlns:p14="http://schemas.microsoft.com/office/powerpoint/2010/main" val="413997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dirty="0"/>
              <a:t>Schilderung von Entdeckungen (WN) </a:t>
            </a:r>
          </a:p>
        </p:txBody>
      </p:sp>
      <p:sp>
        <p:nvSpPr>
          <p:cNvPr id="3" name="Inhaltsplatzhalter 2"/>
          <p:cNvSpPr>
            <a:spLocks noGrp="1"/>
          </p:cNvSpPr>
          <p:nvPr>
            <p:ph idx="1"/>
          </p:nvPr>
        </p:nvSpPr>
        <p:spPr/>
        <p:txBody>
          <a:bodyPr/>
          <a:lstStyle/>
          <a:p>
            <a:r>
              <a:rPr lang="de-CH" dirty="0"/>
              <a:t>Konkrete Beispiele</a:t>
            </a:r>
          </a:p>
        </p:txBody>
      </p:sp>
    </p:spTree>
    <p:extLst>
      <p:ext uri="{BB962C8B-B14F-4D97-AF65-F5344CB8AC3E}">
        <p14:creationId xmlns:p14="http://schemas.microsoft.com/office/powerpoint/2010/main" val="68682802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865DC02C-6AD5-43E1-84FA-BE50ADA0C45B}" vid="{B987B2D4-2CCB-442C-ADD8-9D30B618C41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97BB91926D3FD840BC2F1C7F23499AB6" ma:contentTypeVersion="0" ma:contentTypeDescription="Crée un document." ma:contentTypeScope="" ma:versionID="539deb1268fae099756ea58d54129b31">
  <xsd:schema xmlns:xsd="http://www.w3.org/2001/XMLSchema" xmlns:xs="http://www.w3.org/2001/XMLSchema" xmlns:p="http://schemas.microsoft.com/office/2006/metadata/properties" xmlns:ns2="97cc29bd-3a62-4e66-8107-1b8b35c0b76d" targetNamespace="http://schemas.microsoft.com/office/2006/metadata/properties" ma:root="true" ma:fieldsID="ffcc5ec4a3d2a4b20c863385b70406c1" ns2:_="">
    <xsd:import namespace="97cc29bd-3a62-4e66-8107-1b8b35c0b76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c29bd-3a62-4e66-8107-1b8b35c0b76d"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72D1C7-E930-4219-8291-A4BC94614DCA}">
  <ds:schemaRefs>
    <ds:schemaRef ds:uri="http://schemas.microsoft.com/sharepoint/events"/>
  </ds:schemaRefs>
</ds:datastoreItem>
</file>

<file path=customXml/itemProps2.xml><?xml version="1.0" encoding="utf-8"?>
<ds:datastoreItem xmlns:ds="http://schemas.openxmlformats.org/officeDocument/2006/customXml" ds:itemID="{5DF043EE-1EE3-4E21-88B0-856173766D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c29bd-3a62-4e66-8107-1b8b35c0b7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B183CB-07BC-4D4B-BE99-3173B8883FCA}">
  <ds:schemaRefs>
    <ds:schemaRef ds:uri="http://purl.org/dc/terms/"/>
    <ds:schemaRef ds:uri="http://schemas.openxmlformats.org/package/2006/metadata/core-properties"/>
    <ds:schemaRef ds:uri="http://purl.org/dc/dcmitype/"/>
    <ds:schemaRef ds:uri="http://purl.org/dc/elements/1.1/"/>
    <ds:schemaRef ds:uri="http://schemas.microsoft.com/office/2006/documentManagement/types"/>
    <ds:schemaRef ds:uri="97cc29bd-3a62-4e66-8107-1b8b35c0b76d"/>
    <ds:schemaRef ds:uri="http://schemas.microsoft.com/office/infopath/2007/PartnerControls"/>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6F0D9091-3336-43C0-B910-D8F2470F82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Modele-potx_Career2SW</Template>
  <TotalTime>0</TotalTime>
  <Words>797</Words>
  <Application>Microsoft Office PowerPoint</Application>
  <PresentationFormat>Breitbild</PresentationFormat>
  <Paragraphs>99</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Wingdings</vt:lpstr>
      <vt:lpstr>Wingdings 3</vt:lpstr>
      <vt:lpstr>Thème Office</vt:lpstr>
      <vt:lpstr>PowerPoint-Präsentation</vt:lpstr>
      <vt:lpstr>Immersionserfahrung Bachtelen – Wim Nieuwenboom (GK)</vt:lpstr>
      <vt:lpstr>Vorstellung Bachtelen (GK)</vt:lpstr>
      <vt:lpstr>Fakten und Zahlen (GK)</vt:lpstr>
      <vt:lpstr>Angebote (GK)</vt:lpstr>
      <vt:lpstr>Beschreibung der Immersion (WN)</vt:lpstr>
      <vt:lpstr>Erwartete Kompetenzen (WN)</vt:lpstr>
      <vt:lpstr>Bedingungen / Dauer / Regelungen (GK)</vt:lpstr>
      <vt:lpstr>Schilderung von Entdeckungen (WN) </vt:lpstr>
      <vt:lpstr>Win-Win (WN, GK)</vt:lpstr>
      <vt:lpstr>Die Erfahrung mit C2SW  (WN, GK)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Keune Gustav (SZB Bachtelen)</dc:creator>
  <cp:lastModifiedBy>Evelyne Thönnissen Chase</cp:lastModifiedBy>
  <cp:revision>22</cp:revision>
  <dcterms:created xsi:type="dcterms:W3CDTF">2019-10-09T10:24:18Z</dcterms:created>
  <dcterms:modified xsi:type="dcterms:W3CDTF">2019-11-10T16:35:58Z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0x01010097BB91926D3FD840BC2F1C7F23499AB6</vt:lpwstr>
  </property>
</Properties>
</file>